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3" r:id="rId12"/>
    <p:sldId id="278" r:id="rId13"/>
    <p:sldId id="277" r:id="rId14"/>
    <p:sldId id="271" r:id="rId15"/>
    <p:sldId id="281" r:id="rId16"/>
    <p:sldId id="280"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1/23/2024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1/23/2024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Think from both perspective (draft idea)</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 the business (market research, competitive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Draft requirement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structure (construct solution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ideal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29560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 items.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for happy flow journey of borrower applying for residential loan with some basic features only.</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7477432"/>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 Workflow</a:t>
            </a:r>
          </a:p>
          <a:p>
            <a:pPr>
              <a:lnSpc>
                <a:spcPct val="115000"/>
              </a:lnSpc>
              <a:spcAft>
                <a:spcPts val="800"/>
              </a:spcAft>
            </a:pPr>
            <a:r>
              <a:rPr lang="en-US" altLang="zh-HK" sz="1200" dirty="0"/>
              <a:t>You're a Business Analyst at Mortgage Automator and you've been assigned to a project to optimize a critical workflow. In your first few weeks, we discovered that multiple lenders on our platform have been experiencing delays, leading to increased turnaround times for approvals and funding. </a:t>
            </a:r>
          </a:p>
          <a:p>
            <a:pPr>
              <a:lnSpc>
                <a:spcPct val="115000"/>
              </a:lnSpc>
              <a:spcAft>
                <a:spcPts val="800"/>
              </a:spcAft>
            </a:pPr>
            <a:endParaRPr lang="en-US" altLang="zh-HK" sz="1200" dirty="0"/>
          </a:p>
          <a:p>
            <a:pPr>
              <a:lnSpc>
                <a:spcPct val="115000"/>
              </a:lnSpc>
              <a:spcAft>
                <a:spcPts val="800"/>
              </a:spcAft>
            </a:pPr>
            <a:r>
              <a:rPr lang="en-US" altLang="zh-HK" sz="1200" dirty="0"/>
              <a:t>Thinking Process</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I will start by questioning:</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What is the problem? Can I define them?</a:t>
            </a:r>
          </a:p>
          <a:p>
            <a:pPr>
              <a:lnSpc>
                <a:spcPct val="115000"/>
              </a:lnSpc>
              <a:spcAft>
                <a:spcPts val="800"/>
              </a:spcAft>
            </a:pPr>
            <a:r>
              <a:rPr lang="en-US" altLang="zh-TW" sz="1200" kern="100" dirty="0">
                <a:effectLst/>
                <a:latin typeface="Times New Roman" panose="02020603050405020304" pitchFamily="18" charset="0"/>
                <a:ea typeface="新細明體" panose="02020500000000000000" pitchFamily="18" charset="-120"/>
                <a:cs typeface="Arial" panose="020B0604020202020204" pitchFamily="34" charset="0"/>
              </a:rPr>
              <a:t>What is the workflow? What is the roles involved?</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Where</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can</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get</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information to help me analyzing the root cause? Who should I look for to get those info?</a:t>
            </a:r>
          </a:p>
          <a:p>
            <a:pPr>
              <a:lnSpc>
                <a:spcPct val="115000"/>
              </a:lnSpc>
              <a:spcAft>
                <a:spcPts val="800"/>
              </a:spcAft>
            </a:pPr>
            <a:r>
              <a:rPr lang="en-US" altLang="zh-TW" sz="1500" b="1" kern="100" dirty="0">
                <a:latin typeface="Times New Roman" panose="02020603050405020304" pitchFamily="18" charset="0"/>
                <a:ea typeface="新細明體" panose="02020500000000000000" pitchFamily="18" charset="-120"/>
                <a:cs typeface="Arial" panose="020B0604020202020204" pitchFamily="34" charset="0"/>
              </a:rPr>
              <a:t>My approach involves 5 steps: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First, understanding how the business and platform operate.</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Next, gathering all relevant platform details.</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Then, breaking down issues into manageable parts and defining project goals.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Following this, I collaborate closely with stakeholders, create a clear delivery plan, </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and seek budget approval.</a:t>
            </a:r>
          </a:p>
          <a:p>
            <a:pPr>
              <a:lnSpc>
                <a:spcPct val="115000"/>
              </a:lnSpc>
              <a:spcAft>
                <a:spcPts val="800"/>
              </a:spcAft>
            </a:pPr>
            <a:r>
              <a:rPr lang="en-US" altLang="zh-TW" sz="1500" b="1"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Finally, kickstart the system enhancement project.</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73606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0"/>
            <a:ext cx="8395061" cy="5560753"/>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Q2</a:t>
            </a:r>
            <a:endParaRPr lang="en-US" altLang="zh-HK" sz="1200" dirty="0"/>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1 - How would you approach this situation? </a:t>
            </a:r>
          </a:p>
          <a:p>
            <a:pPr marL="228600" indent="-228600">
              <a:lnSpc>
                <a:spcPct val="115000"/>
              </a:lnSpc>
              <a:spcAft>
                <a:spcPts val="800"/>
              </a:spcAft>
              <a:buAutoNum type="arabicPeriod"/>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1: </a:t>
            </a:r>
          </a:p>
          <a:p>
            <a:pPr algn="l"/>
            <a:r>
              <a:rPr lang="en-US" altLang="zh-HK" sz="1400" b="0" i="0" dirty="0">
                <a:effectLst/>
                <a:latin typeface="Times New Roman" panose="02020603050405020304" pitchFamily="18" charset="0"/>
                <a:cs typeface="Times New Roman" panose="02020603050405020304" pitchFamily="18" charset="0"/>
              </a:rPr>
              <a:t>To address any problem or enhancement opportunity, my initial steps involve a comprehensive questioning process. I start by identifying the problem and determining if it can be clearly defined. Understanding the workflow and roles involved is crucial, prompting inquiries into how the business and platform operate.</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To analyze the root cause and gather relevant information, I seek input from key stakeholders and identify sources such as system documentation, previous project records, and interviews with users. This questioning phase helps me form a solid foundation for the subsequent steps.</a:t>
            </a:r>
          </a:p>
          <a:p>
            <a:pPr algn="l"/>
            <a:endParaRPr lang="en-US" altLang="zh-HK" sz="1400" b="0" i="0" dirty="0">
              <a:effectLst/>
              <a:latin typeface="Times New Roman" panose="02020603050405020304" pitchFamily="18" charset="0"/>
              <a:cs typeface="Times New Roman" panose="02020603050405020304" pitchFamily="18" charset="0"/>
            </a:endParaRPr>
          </a:p>
          <a:p>
            <a:pPr algn="l"/>
            <a:r>
              <a:rPr lang="en-US" altLang="zh-HK" sz="1400" b="0" i="0" dirty="0">
                <a:effectLst/>
                <a:latin typeface="Times New Roman" panose="02020603050405020304" pitchFamily="18" charset="0"/>
                <a:cs typeface="Times New Roman" panose="02020603050405020304" pitchFamily="18" charset="0"/>
              </a:rPr>
              <a:t>My approach comprises five key steps. </a:t>
            </a:r>
          </a:p>
          <a:p>
            <a:pPr algn="l"/>
            <a:r>
              <a:rPr lang="en-US" altLang="zh-HK" sz="1400" b="0" i="0" dirty="0">
                <a:effectLst/>
                <a:latin typeface="Times New Roman" panose="02020603050405020304" pitchFamily="18" charset="0"/>
                <a:cs typeface="Times New Roman" panose="02020603050405020304" pitchFamily="18" charset="0"/>
              </a:rPr>
              <a:t>Firstly, I focus on understanding the operations of both the business and platform. This is followed by gathering all relevant details about the platform. The third step involves breaking down identified issues into manageable parts and defining specific project goals. Subsequently, I collaborate closely with stakeholders to create a clear delivery plan, seek budget approval, and ultimately kickstart the system enhancement project.</a:t>
            </a: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0825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96318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a:t>
            </a:r>
          </a:p>
          <a:p>
            <a:pPr>
              <a:lnSpc>
                <a:spcPct val="115000"/>
              </a:lnSpc>
              <a:spcAft>
                <a:spcPts val="800"/>
              </a:spcAft>
            </a:pPr>
            <a:r>
              <a:rPr lang="en-US" altLang="zh-HK" sz="1200" dirty="0">
                <a:latin typeface="Times New Roman" panose="02020603050405020304" pitchFamily="18" charset="0"/>
                <a:cs typeface="Times New Roman" panose="02020603050405020304" pitchFamily="18" charset="0"/>
              </a:rPr>
              <a:t>Task 2- Can you outline the steps you would take, any key factors or actions you would take?</a:t>
            </a:r>
            <a:endPar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endParaRPr>
          </a:p>
          <a:p>
            <a:pPr lvl="2">
              <a:lnSpc>
                <a:spcPct val="115000"/>
              </a:lnSpc>
              <a:spcAft>
                <a:spcPts val="800"/>
              </a:spcAft>
            </a:pP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lvl="2">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My full answer to question 2 task 2: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 begin the enhancement process by gathering comprehensive information about the platform, including performance metrics, user expectations, business workflows, and the roles involved. This data is sourced from stakeholders, system documentation, previous projects, database records, interviews with users, and internet research.</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The next step involves identifying performance issues by questioning delays and understanding the differences between 'delays' and 'normal' in platform operations. Collaborating with project managers, product managers, and users, we define the duration differences and break down problems into minimal unit processes. Through this analysis, we estimate durations, compare them with historical data, and determine whether the issues stem from manual or system processes. Solutions are then crafted, such as organizing platform training sessions for manual processes or collaborating with technical leads to identify tools or technologies for system processes. Costs, manpower, and time are evaluated with project and product managers, considering various options and their pros and cons.</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Once the solutions are agreed upon, the project is initiated. (One possible solution is implementing Optical Character Recognition(OCR) technology into the business process. This finding is inspired by market research.) I present the possible options to stakeholders, ensuring mutual consent on the project's direction, budget, and timeline. The project is kicked off with detailed documentation, collaboration with the technical team to ensure quality deliverables, and planning with the project manager for resources, testing, and launch. Throughout the project, I prioritize minimizing business effects on users during system deployment and maintain continuous communication between users and technical teams regarding product enhancements.</a:t>
            </a: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In summary, my approach involves six key steps: </a:t>
            </a:r>
          </a:p>
          <a:p>
            <a:pPr marL="228600" indent="-228600" algn="l">
              <a:buFont typeface="+mj-lt"/>
              <a:buAutoNum type="arabicPeriod"/>
            </a:pP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Understanding the platform and workflow,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dentifying problems,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B</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uilding solutions,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I</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nitiating the project,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ontributing to its progress, </a:t>
            </a:r>
          </a:p>
          <a:p>
            <a:pPr marL="228600" indent="-228600" algn="l">
              <a:buFont typeface="+mj-lt"/>
              <a:buAutoNum type="arabicPeriod"/>
            </a:pPr>
            <a:r>
              <a:rPr lang="en-US" altLang="zh-HK" sz="1200" dirty="0">
                <a:solidFill>
                  <a:srgbClr val="374151"/>
                </a:solidFill>
                <a:highlight>
                  <a:srgbClr val="FFFF00"/>
                </a:highlight>
                <a:latin typeface="Times New Roman" panose="02020603050405020304" pitchFamily="18" charset="0"/>
                <a:cs typeface="Times New Roman" panose="02020603050405020304" pitchFamily="18" charset="0"/>
              </a:rPr>
              <a:t>C</a:t>
            </a:r>
            <a:r>
              <a:rPr lang="en-US" altLang="zh-HK" sz="1200" b="0" i="0" dirty="0">
                <a:solidFill>
                  <a:srgbClr val="374151"/>
                </a:solidFill>
                <a:effectLst/>
                <a:highlight>
                  <a:srgbClr val="FFFF00"/>
                </a:highlight>
                <a:latin typeface="Times New Roman" panose="02020603050405020304" pitchFamily="18" charset="0"/>
                <a:cs typeface="Times New Roman" panose="02020603050405020304" pitchFamily="18" charset="0"/>
              </a:rPr>
              <a:t>losing the project. </a:t>
            </a:r>
          </a:p>
          <a:p>
            <a:pPr algn="l"/>
            <a:r>
              <a:rPr lang="en-US" altLang="zh-HK" sz="1200" b="0" i="0" dirty="0">
                <a:solidFill>
                  <a:srgbClr val="374151"/>
                </a:solidFill>
                <a:effectLst/>
                <a:latin typeface="Times New Roman" panose="02020603050405020304" pitchFamily="18" charset="0"/>
                <a:cs typeface="Times New Roman" panose="02020603050405020304" pitchFamily="18" charset="0"/>
              </a:rPr>
              <a:t>To ensure efficiency and transparency, I keep detailed records, track development progress closely, and communicate any changes transparently to stakeholders.</a:t>
            </a: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83308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1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10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10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Input is not in acceptable format</a:t>
            </a:r>
            <a:endParaRPr lang="en-US" altLang="zh-TW" sz="8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8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8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Assumption: Questionable data such as abnormal loan amount, broker fees, funding date is input correctly</a:t>
            </a:r>
            <a:endParaRPr lang="en-US" altLang="zh-TW" sz="8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687519"/>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Assumptions:</a:t>
            </a:r>
            <a:endParaRPr lang="en-US" altLang="zh-TW" sz="20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funding date not an issue in data migration</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The sample of the first 20 rows of data can represent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expected from the input data</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Excessive data, missing data, data format and other error types are equally important as they all results in migration fail, no prioritization on critical level of error is needed</a:t>
            </a:r>
          </a:p>
          <a:p>
            <a:pPr marL="342900" indent="-342900">
              <a:lnSpc>
                <a:spcPct val="115000"/>
              </a:lnSpc>
              <a:spcAft>
                <a:spcPts val="800"/>
              </a:spcAft>
              <a:buFont typeface="Arial" panose="020B0604020202020204" pitchFamily="34" charset="0"/>
              <a:buChar char="•"/>
            </a:pPr>
            <a:r>
              <a:rPr lang="en-US" altLang="zh-TW" sz="20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 Client had experienced in import error handling, able to investigate and fix their data issues independently given specific data issues are known</a:t>
            </a:r>
          </a:p>
        </p:txBody>
      </p:sp>
    </p:spTree>
    <p:extLst>
      <p:ext uri="{BB962C8B-B14F-4D97-AF65-F5344CB8AC3E}">
        <p14:creationId xmlns:p14="http://schemas.microsoft.com/office/powerpoint/2010/main" val="190900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254678"/>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pPr algn="l"/>
            <a:r>
              <a:rPr lang="en-US" altLang="zh-HK" sz="1200" b="0" i="0" dirty="0">
                <a:solidFill>
                  <a:srgbClr val="374151"/>
                </a:solidFill>
                <a:effectLst/>
                <a:latin typeface="Söhne"/>
              </a:rPr>
              <a:t>	</a:t>
            </a:r>
            <a:r>
              <a:rPr lang="en-US" altLang="zh-HK" sz="1100" b="1" i="0" dirty="0">
                <a:solidFill>
                  <a:srgbClr val="374151"/>
                </a:solidFill>
                <a:effectLst/>
                <a:latin typeface="Söhne"/>
              </a:rPr>
              <a:t>Email Title: Welcome Aboard! Important Data Migration Details</a:t>
            </a:r>
          </a:p>
          <a:p>
            <a:pPr algn="l"/>
            <a:endParaRPr lang="en-US" altLang="zh-HK" sz="1100" b="0" i="0" dirty="0">
              <a:solidFill>
                <a:srgbClr val="374151"/>
              </a:solidFill>
              <a:effectLst/>
              <a:latin typeface="Söhne"/>
            </a:endParaRPr>
          </a:p>
          <a:p>
            <a:pPr algn="l"/>
            <a:r>
              <a:rPr lang="en-US" altLang="zh-HK" sz="1100" b="0" i="0" dirty="0">
                <a:effectLst/>
                <a:latin typeface="Söhne"/>
              </a:rPr>
              <a:t>Dear Mr. Anderson, </a:t>
            </a:r>
          </a:p>
          <a:p>
            <a:pPr algn="l"/>
            <a:endParaRPr lang="en-US" altLang="zh-HK" sz="1100" b="0" i="0" dirty="0">
              <a:effectLst/>
              <a:latin typeface="Söhne"/>
            </a:endParaRPr>
          </a:p>
          <a:p>
            <a:pPr algn="l"/>
            <a:r>
              <a:rPr lang="en-US" altLang="zh-HK" sz="1100" b="0" i="0" dirty="0">
                <a:effectLst/>
                <a:latin typeface="Söhne"/>
              </a:rPr>
              <a:t>Hope you're doing well! We're excited to have you on board and start working together in this new year. </a:t>
            </a:r>
          </a:p>
          <a:p>
            <a:pPr algn="l"/>
            <a:r>
              <a:rPr lang="en-US" altLang="zh-HK" sz="1100" b="0" i="0" dirty="0">
                <a:effectLst/>
                <a:latin typeface="Söhne"/>
              </a:rPr>
              <a:t>Thank you for promptly submitting the import template. We're eager to help you in getting familiar with the data import process. </a:t>
            </a:r>
          </a:p>
          <a:p>
            <a:pPr algn="l"/>
            <a:r>
              <a:rPr lang="en-US" altLang="zh-HK" sz="1100" b="0" i="0" dirty="0">
                <a:effectLst/>
                <a:latin typeface="Söhne"/>
              </a:rPr>
              <a:t>Our team checked the template you sent, and we noticed a few things that may need attention to ensure a smooth process. Here are a couple of examples:</a:t>
            </a:r>
          </a:p>
          <a:p>
            <a:pPr marL="171450" indent="-171450" algn="l">
              <a:buFont typeface="Arial" panose="020B0604020202020204" pitchFamily="34" charset="0"/>
              <a:buChar char="•"/>
            </a:pPr>
            <a:r>
              <a:rPr lang="en-US" altLang="zh-HK" sz="1100" b="1" i="0" dirty="0">
                <a:effectLst/>
                <a:latin typeface="Söhne"/>
              </a:rPr>
              <a:t>Missing Value:</a:t>
            </a:r>
            <a:endParaRPr lang="en-US" altLang="zh-HK" sz="1100" i="0" u="sng" dirty="0">
              <a:effectLst/>
              <a:latin typeface="Söhne"/>
            </a:endParaRPr>
          </a:p>
          <a:p>
            <a:pPr algn="l"/>
            <a:r>
              <a:rPr lang="en-US" altLang="zh-HK" sz="1100" i="0" u="sng" dirty="0">
                <a:effectLst/>
                <a:latin typeface="Söhne"/>
              </a:rPr>
              <a:t>In the "Brokerage" sheet, the cells in row 3, columns (F, G, H) titled "phone," "fax," and "brokerage license" are missing.</a:t>
            </a:r>
          </a:p>
          <a:p>
            <a:pPr algn="l">
              <a:buFont typeface="+mj-lt"/>
              <a:buAutoNum type="arabicPeriod"/>
            </a:pPr>
            <a:endParaRPr lang="en-US" altLang="zh-HK" sz="1100" b="1" i="0" dirty="0">
              <a:effectLst/>
              <a:latin typeface="Söhne"/>
            </a:endParaRPr>
          </a:p>
          <a:p>
            <a:pPr marL="228600" indent="-228600" algn="l">
              <a:buFont typeface="Arial" panose="020B0604020202020204" pitchFamily="34" charset="0"/>
              <a:buChar char="•"/>
            </a:pPr>
            <a:r>
              <a:rPr lang="en-US" altLang="zh-HK" sz="1100" b="1" i="0" dirty="0">
                <a:effectLst/>
                <a:latin typeface="Söhne"/>
              </a:rPr>
              <a:t>Data Format Issue:</a:t>
            </a:r>
            <a:endParaRPr lang="en-US" altLang="zh-HK" sz="1100" i="0" u="sng" dirty="0">
              <a:effectLst/>
              <a:latin typeface="Söhne"/>
            </a:endParaRPr>
          </a:p>
          <a:p>
            <a:pPr algn="l"/>
            <a:r>
              <a:rPr lang="en-US" altLang="zh-HK" sz="1100" i="0" u="sng" dirty="0">
                <a:effectLst/>
                <a:latin typeface="Söhne"/>
              </a:rPr>
              <a:t>In the "Investor Profiles" sheet, the cell in row 6, column (B) with the title "Investor Type" is not in a valid format.</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Worksheet Structural Problem:</a:t>
            </a:r>
            <a:endParaRPr lang="en-US" altLang="zh-HK" sz="1100" i="0" u="sng" dirty="0">
              <a:effectLst/>
              <a:latin typeface="Söhne"/>
            </a:endParaRPr>
          </a:p>
          <a:p>
            <a:pPr algn="l"/>
            <a:r>
              <a:rPr lang="en-US" altLang="zh-HK" sz="1100" i="0" u="sng" dirty="0">
                <a:effectLst/>
                <a:latin typeface="Söhne"/>
              </a:rPr>
              <a:t>In the "Brokerage" sheet, the sheet should start with Column A titled "ID," and the mandatory column may have been accidentally deleted by your team.</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Redundant Data:</a:t>
            </a:r>
            <a:endParaRPr lang="en-US" altLang="zh-HK" sz="1100" i="0" u="sng" dirty="0">
              <a:effectLst/>
              <a:latin typeface="Söhne"/>
            </a:endParaRPr>
          </a:p>
          <a:p>
            <a:pPr algn="l"/>
            <a:r>
              <a:rPr lang="en-US" altLang="zh-HK" sz="1100" i="0" u="sng" dirty="0">
                <a:effectLst/>
                <a:latin typeface="Söhne"/>
              </a:rPr>
              <a:t>In the "Investor Profiles" sheet, the cell in Row 3, column (E) with the title "Corporation Name" should be empty as this column is for corporations only.</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Incorrect Input:</a:t>
            </a:r>
            <a:endParaRPr lang="en-US" altLang="zh-HK" sz="1100" i="0" u="sng" dirty="0">
              <a:effectLst/>
              <a:latin typeface="Söhne"/>
            </a:endParaRPr>
          </a:p>
          <a:p>
            <a:pPr algn="l"/>
            <a:r>
              <a:rPr lang="en-US" altLang="zh-HK" sz="1100" i="0" u="sng" dirty="0">
                <a:effectLst/>
                <a:latin typeface="Söhne"/>
              </a:rPr>
              <a:t>In the "Broker" sheet, the cell in row 3, column (E) with the title "E-Mail" contains an unacceptable email address.</a:t>
            </a:r>
          </a:p>
          <a:p>
            <a:pPr algn="l">
              <a:buFont typeface="+mj-lt"/>
              <a:buAutoNum type="arabicPeriod"/>
            </a:pPr>
            <a:endParaRPr lang="en-US" altLang="zh-HK" sz="1100" b="1" i="0" dirty="0">
              <a:effectLst/>
              <a:latin typeface="Söhne"/>
            </a:endParaRPr>
          </a:p>
          <a:p>
            <a:pPr marL="171450" indent="-171450" algn="l">
              <a:buFont typeface="Arial" panose="020B0604020202020204" pitchFamily="34" charset="0"/>
              <a:buChar char="•"/>
            </a:pPr>
            <a:r>
              <a:rPr lang="en-US" altLang="zh-HK" sz="1100" b="1" i="0" dirty="0">
                <a:effectLst/>
                <a:latin typeface="Söhne"/>
              </a:rPr>
              <a:t>Questionable Data:</a:t>
            </a:r>
            <a:endParaRPr lang="en-US" altLang="zh-HK" sz="1100" i="0" u="sng" dirty="0">
              <a:effectLst/>
              <a:latin typeface="Söhne"/>
            </a:endParaRPr>
          </a:p>
          <a:p>
            <a:pPr algn="l"/>
            <a:r>
              <a:rPr lang="en-US" altLang="zh-HK" sz="1100" i="0" u="sng" dirty="0">
                <a:effectLst/>
                <a:latin typeface="Söhne"/>
              </a:rPr>
              <a:t>In the "Loan Import" sheet, the cells in rows 6 and 7, column (R) with the title "Funding Date" show input from the year 1900.</a:t>
            </a:r>
          </a:p>
          <a:p>
            <a:pPr algn="l"/>
            <a:endParaRPr lang="en-US" altLang="zh-HK" sz="1100" i="0" u="sng" dirty="0">
              <a:effectLst/>
              <a:latin typeface="Söhne"/>
            </a:endParaRPr>
          </a:p>
          <a:p>
            <a:pPr algn="l"/>
            <a:r>
              <a:rPr lang="en-US" altLang="zh-HK" sz="1100" b="0" i="0" dirty="0">
                <a:effectLst/>
                <a:latin typeface="Söhne"/>
              </a:rPr>
              <a:t>Fixing these bits will help things run even better. If you have questions or need help, check out the import instructions and the error log I’ve attached in the email. </a:t>
            </a:r>
          </a:p>
          <a:p>
            <a:pPr algn="l"/>
            <a:r>
              <a:rPr lang="en-US" altLang="zh-HK" sz="1100" b="0" i="0" dirty="0">
                <a:effectLst/>
                <a:latin typeface="Söhne"/>
              </a:rPr>
              <a:t>And feel free to reach out if you're unsure about anything.</a:t>
            </a:r>
          </a:p>
          <a:p>
            <a:pPr algn="l"/>
            <a:r>
              <a:rPr lang="en-US" altLang="zh-HK" sz="1100" b="0" i="0" dirty="0">
                <a:effectLst/>
                <a:latin typeface="Söhne"/>
              </a:rPr>
              <a:t>We're here to help, and your assistance in fixing these matters will make a huge difference. Thanks for choosing us! We’re excited about working with you.</a:t>
            </a:r>
          </a:p>
          <a:p>
            <a:pPr algn="l"/>
            <a:endParaRPr lang="en-US" altLang="zh-HK" sz="1100" b="0" i="0" dirty="0">
              <a:effectLst/>
              <a:latin typeface="Söhne"/>
            </a:endParaRPr>
          </a:p>
          <a:p>
            <a:pPr algn="l"/>
            <a:r>
              <a:rPr lang="en-US" altLang="zh-HK" sz="1100" b="0" i="0" dirty="0">
                <a:effectLst/>
                <a:latin typeface="Söhne"/>
              </a:rPr>
              <a:t>Warmest regards,</a:t>
            </a:r>
          </a:p>
          <a:p>
            <a:pPr algn="l"/>
            <a:r>
              <a:rPr lang="en-US" altLang="zh-TW" sz="1100" kern="100" dirty="0">
                <a:latin typeface="Söhne"/>
                <a:ea typeface="新細明體" panose="02020500000000000000" pitchFamily="18" charset="-120"/>
                <a:cs typeface="Arial" panose="020B0604020202020204" pitchFamily="34" charset="0"/>
              </a:rPr>
              <a:t>Franco Fan</a:t>
            </a:r>
          </a:p>
          <a:p>
            <a:pPr algn="l"/>
            <a:r>
              <a:rPr lang="en-US" altLang="zh-TW" sz="1100" kern="100" dirty="0">
                <a:latin typeface="Söhne"/>
                <a:ea typeface="新細明體" panose="02020500000000000000" pitchFamily="18" charset="-120"/>
                <a:cs typeface="Arial" panose="020B0604020202020204" pitchFamily="34" charset="0"/>
              </a:rPr>
              <a:t>Business Analyst</a:t>
            </a:r>
          </a:p>
          <a:p>
            <a:pPr algn="l"/>
            <a:r>
              <a:rPr lang="en-US" altLang="zh-TW" sz="1100" kern="100" dirty="0">
                <a:latin typeface="Söhne"/>
                <a:ea typeface="新細明體" panose="02020500000000000000" pitchFamily="18" charset="-120"/>
                <a:cs typeface="Arial" panose="020B0604020202020204" pitchFamily="34" charset="0"/>
              </a:rPr>
              <a:t>(433) 644-9367</a:t>
            </a:r>
          </a:p>
          <a:p>
            <a:pPr algn="l"/>
            <a:r>
              <a:rPr lang="en-US" altLang="zh-TW" sz="1100" kern="100" dirty="0">
                <a:latin typeface="Söhne"/>
                <a:ea typeface="新細明體" panose="02020500000000000000" pitchFamily="18" charset="-120"/>
                <a:cs typeface="Arial" panose="020B0604020202020204" pitchFamily="34" charset="0"/>
              </a:rPr>
              <a:t>Mortgage Automator</a:t>
            </a:r>
          </a:p>
          <a:p>
            <a:pPr algn="l"/>
            <a:r>
              <a:rPr lang="en-US" altLang="zh-TW" sz="1100" kern="100" dirty="0">
                <a:latin typeface="Söhne"/>
                <a:ea typeface="新細明體" panose="02020500000000000000" pitchFamily="18" charset="-120"/>
                <a:cs typeface="Arial" panose="020B0604020202020204" pitchFamily="34" charset="0"/>
              </a:rPr>
              <a:t>		Attachment: 1) Import instructions video, 2) Data analysis-error log</a:t>
            </a:r>
          </a:p>
          <a:p>
            <a:pPr algn="l"/>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2903</Words>
  <Application>Microsoft Office PowerPoint</Application>
  <PresentationFormat>寬螢幕</PresentationFormat>
  <Paragraphs>294</Paragraphs>
  <Slides>16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8</cp:revision>
  <dcterms:created xsi:type="dcterms:W3CDTF">2024-01-17T01:44:05Z</dcterms:created>
  <dcterms:modified xsi:type="dcterms:W3CDTF">2024-01-24T02:17:48Z</dcterms:modified>
</cp:coreProperties>
</file>